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41" r:id="rId2"/>
    <p:sldId id="689" r:id="rId3"/>
    <p:sldId id="690" r:id="rId4"/>
    <p:sldId id="692" r:id="rId5"/>
    <p:sldId id="693" r:id="rId6"/>
    <p:sldId id="694" r:id="rId7"/>
    <p:sldId id="695" r:id="rId8"/>
    <p:sldId id="719" r:id="rId9"/>
    <p:sldId id="698" r:id="rId10"/>
    <p:sldId id="696" r:id="rId11"/>
    <p:sldId id="699" r:id="rId12"/>
    <p:sldId id="700" r:id="rId13"/>
    <p:sldId id="701" r:id="rId14"/>
    <p:sldId id="702" r:id="rId15"/>
    <p:sldId id="709" r:id="rId16"/>
    <p:sldId id="703" r:id="rId17"/>
    <p:sldId id="711" r:id="rId18"/>
    <p:sldId id="710" r:id="rId19"/>
    <p:sldId id="712" r:id="rId20"/>
    <p:sldId id="713" r:id="rId21"/>
    <p:sldId id="714" r:id="rId22"/>
    <p:sldId id="715" r:id="rId23"/>
    <p:sldId id="716" r:id="rId24"/>
    <p:sldId id="718" r:id="rId25"/>
    <p:sldId id="686" r:id="rId26"/>
    <p:sldId id="487" r:id="rId27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 autoAdjust="0"/>
    <p:restoredTop sz="91408" autoAdjust="0"/>
  </p:normalViewPr>
  <p:slideViewPr>
    <p:cSldViewPr snapToGrid="0" snapToObjects="1">
      <p:cViewPr varScale="1">
        <p:scale>
          <a:sx n="84" d="100"/>
          <a:sy n="84" d="100"/>
        </p:scale>
        <p:origin x="920" y="1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Lingbo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1165586"/>
            <a:ext cx="14630400" cy="389180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A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Quantitative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Review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Language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Model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Efficiency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(Literature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Mining)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0D05-011D-0C83-9297-20E81A86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4100"/>
            <a:ext cx="10972800" cy="783566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enwik8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49FB2-1F2A-8F05-ABF8-CD8FA46AA5E9}"/>
              </a:ext>
            </a:extLst>
          </p:cNvPr>
          <p:cNvSpPr txBox="1"/>
          <p:nvPr/>
        </p:nvSpPr>
        <p:spPr>
          <a:xfrm>
            <a:off x="14126225" y="1415022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(a)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either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confirmed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re-used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664B0-D3B7-F6A6-9777-772F1DC53AA3}"/>
              </a:ext>
            </a:extLst>
          </p:cNvPr>
          <p:cNvCxnSpPr>
            <a:cxnSpLocks/>
          </p:cNvCxnSpPr>
          <p:nvPr/>
        </p:nvCxnSpPr>
        <p:spPr>
          <a:xfrm flipH="1">
            <a:off x="13456920" y="381000"/>
            <a:ext cx="66552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E06201-2AC3-393C-21F4-A182A8BA3D7B}"/>
              </a:ext>
            </a:extLst>
          </p:cNvPr>
          <p:cNvSpPr txBox="1"/>
          <p:nvPr/>
        </p:nvSpPr>
        <p:spPr>
          <a:xfrm>
            <a:off x="14126224" y="3098654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same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C3C4C-B26A-46F0-41F0-D65A3A13AE8C}"/>
              </a:ext>
            </a:extLst>
          </p:cNvPr>
          <p:cNvSpPr txBox="1"/>
          <p:nvPr/>
        </p:nvSpPr>
        <p:spPr>
          <a:xfrm>
            <a:off x="14096276" y="116111"/>
            <a:ext cx="20388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where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comes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from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8A319-B2FB-9851-8B7B-BD20E6EF20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3609320" y="2230630"/>
            <a:ext cx="516905" cy="45161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060AD3-36AE-78DE-8045-86FB734D527F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098654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15FD03-9845-7A4A-BDEA-2680B8BC5E88}"/>
              </a:ext>
            </a:extLst>
          </p:cNvPr>
          <p:cNvSpPr/>
          <p:nvPr/>
        </p:nvSpPr>
        <p:spPr>
          <a:xfrm>
            <a:off x="11612880" y="2682240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EB14F-8677-5876-CCA5-85A602F94FAD}"/>
              </a:ext>
            </a:extLst>
          </p:cNvPr>
          <p:cNvSpPr/>
          <p:nvPr/>
        </p:nvSpPr>
        <p:spPr>
          <a:xfrm>
            <a:off x="11612880" y="3404092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9FF98-C1FF-9333-9E48-B43A5C2D3581}"/>
              </a:ext>
            </a:extLst>
          </p:cNvPr>
          <p:cNvSpPr txBox="1"/>
          <p:nvPr/>
        </p:nvSpPr>
        <p:spPr>
          <a:xfrm>
            <a:off x="14126223" y="4069160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different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7B952E-8576-A2B3-4AF2-6E55999548E2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934467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88FBEE-43CD-31B3-EF42-F02EAD1F748E}"/>
              </a:ext>
            </a:extLst>
          </p:cNvPr>
          <p:cNvSpPr/>
          <p:nvPr/>
        </p:nvSpPr>
        <p:spPr>
          <a:xfrm>
            <a:off x="8182623" y="7610332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35A55-0CE5-4B73-1560-A786F7196E10}"/>
              </a:ext>
            </a:extLst>
          </p:cNvPr>
          <p:cNvSpPr txBox="1"/>
          <p:nvPr/>
        </p:nvSpPr>
        <p:spPr>
          <a:xfrm>
            <a:off x="10194306" y="8043786"/>
            <a:ext cx="4573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claimed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“state-of-the-art”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(better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any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baseline)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56427-C924-C369-97A6-E3BBE0DF7425}"/>
              </a:ext>
            </a:extLst>
          </p:cNvPr>
          <p:cNvCxnSpPr>
            <a:cxnSpLocks/>
          </p:cNvCxnSpPr>
          <p:nvPr/>
        </p:nvCxnSpPr>
        <p:spPr>
          <a:xfrm flipH="1" flipV="1">
            <a:off x="8747761" y="7813493"/>
            <a:ext cx="1432559" cy="50961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B8C809-22D0-BBDB-5FAC-F86BE15009E4}"/>
              </a:ext>
            </a:extLst>
          </p:cNvPr>
          <p:cNvSpPr/>
          <p:nvPr/>
        </p:nvSpPr>
        <p:spPr>
          <a:xfrm>
            <a:off x="8127467" y="4221879"/>
            <a:ext cx="3590834" cy="35012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7EAC4B-7F95-7BE2-6A32-0A748E068CDE}"/>
              </a:ext>
            </a:extLst>
          </p:cNvPr>
          <p:cNvSpPr txBox="1"/>
          <p:nvPr/>
        </p:nvSpPr>
        <p:spPr>
          <a:xfrm>
            <a:off x="14126221" y="5039746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“Compressive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Transformer”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was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in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[Want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et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al.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2021]</a:t>
            </a:r>
            <a:endParaRPr lang="en-US" sz="2000" dirty="0">
              <a:solidFill>
                <a:srgbClr val="7030A0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B08CEF-AA22-856D-D574-AEB8C99F94DE}"/>
              </a:ext>
            </a:extLst>
          </p:cNvPr>
          <p:cNvCxnSpPr>
            <a:cxnSpLocks/>
          </p:cNvCxnSpPr>
          <p:nvPr/>
        </p:nvCxnSpPr>
        <p:spPr>
          <a:xfrm flipH="1" flipV="1">
            <a:off x="11794600" y="4497660"/>
            <a:ext cx="2327848" cy="738748"/>
          </a:xfrm>
          <a:prstGeom prst="straightConnector1">
            <a:avLst/>
          </a:prstGeom>
          <a:ln w="28575" cmpd="sng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A91791-A90B-F420-2E1A-DAC0FA799545}"/>
              </a:ext>
            </a:extLst>
          </p:cNvPr>
          <p:cNvSpPr/>
          <p:nvPr/>
        </p:nvSpPr>
        <p:spPr>
          <a:xfrm>
            <a:off x="8182623" y="6897555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ADECA3-1A75-ABF1-C187-0216158F92AA}"/>
              </a:ext>
            </a:extLst>
          </p:cNvPr>
          <p:cNvCxnSpPr>
            <a:cxnSpLocks/>
          </p:cNvCxnSpPr>
          <p:nvPr/>
        </p:nvCxnSpPr>
        <p:spPr>
          <a:xfrm flipH="1" flipV="1">
            <a:off x="8761747" y="7102566"/>
            <a:ext cx="1432559" cy="115865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9427DC-1BCF-E5F7-0057-57F24A7EB4B7}"/>
              </a:ext>
            </a:extLst>
          </p:cNvPr>
          <p:cNvSpPr txBox="1"/>
          <p:nvPr/>
        </p:nvSpPr>
        <p:spPr>
          <a:xfrm>
            <a:off x="12160895" y="7400566"/>
            <a:ext cx="3747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Overall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state-of-the-art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8EACA-DC04-8BD6-6C2C-EB30C59BA49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11612880" y="7639093"/>
            <a:ext cx="548015" cy="12548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6E682E-0D65-2732-57CD-6F498744CD56}"/>
              </a:ext>
            </a:extLst>
          </p:cNvPr>
          <p:cNvSpPr txBox="1"/>
          <p:nvPr/>
        </p:nvSpPr>
        <p:spPr>
          <a:xfrm>
            <a:off x="431195" y="5107006"/>
            <a:ext cx="232846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sets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inconsistent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reported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41AE91-6817-452A-BAE5-365291051BC4}"/>
              </a:ext>
            </a:extLst>
          </p:cNvPr>
          <p:cNvCxnSpPr>
            <a:cxnSpLocks/>
          </p:cNvCxnSpPr>
          <p:nvPr/>
        </p:nvCxnSpPr>
        <p:spPr>
          <a:xfrm flipV="1">
            <a:off x="2087880" y="5461056"/>
            <a:ext cx="930172" cy="3942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9D1124-04DE-1BDD-A248-354C5043C7B5}"/>
              </a:ext>
            </a:extLst>
          </p:cNvPr>
          <p:cNvCxnSpPr>
            <a:cxnSpLocks/>
          </p:cNvCxnSpPr>
          <p:nvPr/>
        </p:nvCxnSpPr>
        <p:spPr>
          <a:xfrm>
            <a:off x="2012403" y="6473813"/>
            <a:ext cx="1005649" cy="61845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03C3B-B761-F82D-43CD-ECD2D516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64" y="278989"/>
            <a:ext cx="11887200" cy="8586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2F77DC-560E-D568-B74F-C96907396538}"/>
              </a:ext>
            </a:extLst>
          </p:cNvPr>
          <p:cNvSpPr/>
          <p:nvPr/>
        </p:nvSpPr>
        <p:spPr>
          <a:xfrm>
            <a:off x="3382264" y="8521121"/>
            <a:ext cx="925474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84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TriviaQA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1EC6-64BD-54BC-7A5F-D410D797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4" y="0"/>
            <a:ext cx="11887200" cy="9116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CA768-91A1-8F53-2468-A49D713F1CE4}"/>
              </a:ext>
            </a:extLst>
          </p:cNvPr>
          <p:cNvSpPr/>
          <p:nvPr/>
        </p:nvSpPr>
        <p:spPr>
          <a:xfrm>
            <a:off x="3194304" y="456112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DF58-236B-E1DD-7C2C-7E666F010C98}"/>
              </a:ext>
            </a:extLst>
          </p:cNvPr>
          <p:cNvSpPr/>
          <p:nvPr/>
        </p:nvSpPr>
        <p:spPr>
          <a:xfrm>
            <a:off x="3194304" y="4593559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EF6B-CDC1-71D2-A2DC-D4824396671C}"/>
              </a:ext>
            </a:extLst>
          </p:cNvPr>
          <p:cNvSpPr/>
          <p:nvPr/>
        </p:nvSpPr>
        <p:spPr>
          <a:xfrm>
            <a:off x="3194304" y="7672039"/>
            <a:ext cx="19446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74F6E-75DF-7383-28DC-D3E8A140FCF0}"/>
              </a:ext>
            </a:extLst>
          </p:cNvPr>
          <p:cNvCxnSpPr>
            <a:cxnSpLocks/>
          </p:cNvCxnSpPr>
          <p:nvPr/>
        </p:nvCxnSpPr>
        <p:spPr>
          <a:xfrm flipH="1">
            <a:off x="4370832" y="456112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E511B-0D58-004D-88E6-A49BAC57959F}"/>
              </a:ext>
            </a:extLst>
          </p:cNvPr>
          <p:cNvCxnSpPr>
            <a:cxnSpLocks/>
          </p:cNvCxnSpPr>
          <p:nvPr/>
        </p:nvCxnSpPr>
        <p:spPr>
          <a:xfrm flipH="1">
            <a:off x="4370832" y="459355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FB6A15-96E8-8104-65D2-7EB51E7A4F47}"/>
              </a:ext>
            </a:extLst>
          </p:cNvPr>
          <p:cNvCxnSpPr>
            <a:cxnSpLocks/>
          </p:cNvCxnSpPr>
          <p:nvPr/>
        </p:nvCxnSpPr>
        <p:spPr>
          <a:xfrm flipH="1">
            <a:off x="5285232" y="767203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8D9DA-3A06-3430-7441-6BD8E9118A4E}"/>
              </a:ext>
            </a:extLst>
          </p:cNvPr>
          <p:cNvSpPr txBox="1"/>
          <p:nvPr/>
        </p:nvSpPr>
        <p:spPr>
          <a:xfrm>
            <a:off x="94695" y="1978762"/>
            <a:ext cx="2724705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950K both human-verified and machine-generated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comprehension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 pairs from 662K documents collected from Wikipedia and the web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NQ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28F6D-9075-E681-BB71-395B724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46" y="161831"/>
            <a:ext cx="11401147" cy="523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17CCB-EAED-BC13-67BD-14D6FAD112BA}"/>
              </a:ext>
            </a:extLst>
          </p:cNvPr>
          <p:cNvSpPr txBox="1"/>
          <p:nvPr/>
        </p:nvSpPr>
        <p:spPr>
          <a:xfrm>
            <a:off x="94696" y="1911251"/>
            <a:ext cx="3608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307,373 training examples, 7,830 development examples, and 7,842 test examples.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example is comprised of 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Wikipedia page.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F9FBEC-B3D1-FC9A-2B3F-42DC8F8A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45" y="5508447"/>
            <a:ext cx="11401147" cy="342034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F0D0612-DC96-AFEC-C3FF-15C67FEBC42C}"/>
              </a:ext>
            </a:extLst>
          </p:cNvPr>
          <p:cNvSpPr txBox="1">
            <a:spLocks/>
          </p:cNvSpPr>
          <p:nvPr/>
        </p:nvSpPr>
        <p:spPr bwMode="auto">
          <a:xfrm>
            <a:off x="0" y="6039445"/>
            <a:ext cx="3959145" cy="1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/>
              <a:t>Summarization</a:t>
            </a:r>
            <a:r>
              <a:rPr lang="zh-CN" altLang="en-US" sz="4000"/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17713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(Multi-Genre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D5E6-5757-1D2D-3457-F5053AA4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59" y="73086"/>
            <a:ext cx="11177431" cy="432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EF08F-8430-E67B-19D3-5D9018DD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2" y="4431366"/>
            <a:ext cx="11100450" cy="464840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443136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SST-2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(Stanford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Treebank)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19810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(Question-answering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522931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RTE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(Recognizing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Entailment)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2F67B-04DA-67A3-0189-1C07A040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71" y="164100"/>
            <a:ext cx="11259521" cy="506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7E85-2A97-BBB2-43C5-E7A9BC17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0" y="5259533"/>
            <a:ext cx="11259521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6095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(Corpus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Acceptability)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94695" y="3686309"/>
            <a:ext cx="5097273" cy="318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SST-B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Benchmark)</a:t>
            </a:r>
          </a:p>
          <a:p>
            <a:pPr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Spearman’s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11BCD-5EED-613F-94E3-9164902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68" y="164100"/>
            <a:ext cx="10922090" cy="318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AFF54-7F96-D021-1103-4EA5C1C6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8" y="3686309"/>
            <a:ext cx="9476805" cy="33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0" y="-5407918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36" y="161831"/>
            <a:ext cx="2167242" cy="1778923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49" y="161831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9F4ED-E5F3-E0C0-CEBB-2AA1E20D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15" y="-6600462"/>
            <a:ext cx="14136423" cy="150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Yi Tay, Mostafa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Dehghani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Dara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Bahri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Donald Metzler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standard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Transformer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taxonomy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efficient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Discussion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 Transformers: A Survey</a:t>
            </a:r>
            <a:r>
              <a:rPr lang="zh-CN" altLang="en-US" dirty="0"/>
              <a:t> </a:t>
            </a:r>
            <a:r>
              <a:rPr lang="en-US" altLang="zh-CN" dirty="0"/>
              <a:t>(2022)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0047D-4ADE-B4F5-7DB6-EE20F387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5" y="5202141"/>
            <a:ext cx="6253883" cy="3657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FEB17-749A-D1DC-2AFA-92634CF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907" y="3912777"/>
            <a:ext cx="6614798" cy="494696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6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6BFFA-906F-B0F9-C94D-B73F4E18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3" y="-5628785"/>
            <a:ext cx="13747836" cy="139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tx1"/>
                </a:solidFill>
              </a:rPr>
              <a:t>Reducing time and/or memory complexity would inevitably sacrifice a bit non-efficiency performance like accuracy. When the complexities of a set of models were reduced to a certain level, one could claim that the model that achieved the highest accuracy would be the most efficient solution. Past empirical studies unanimously performed efficiency evaluation based on this hypothesis.</a:t>
            </a:r>
          </a:p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Comment: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Indirect evaluation and comparison might not 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need. The real objective should be time and space complexity when the focus is model efficiency. Should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compare their marginal differences on accuracy-based performance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 the </a:t>
            </a:r>
            <a:r>
              <a:rPr lang="en-US" altLang="zh-CN" sz="3200" dirty="0">
                <a:solidFill>
                  <a:srgbClr val="FF0000"/>
                </a:solidFill>
              </a:rPr>
              <a:t>complexity of the models was not reported or analyzed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empirical studies compared their proposed model against others on multiple tasks, and usually claimed theirs is the best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them. However, 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identifies </a:t>
            </a:r>
            <a:r>
              <a:rPr lang="en-US" altLang="zh-CN" sz="3200" dirty="0">
                <a:solidFill>
                  <a:srgbClr val="FF0000"/>
                </a:solidFill>
              </a:rPr>
              <a:t>different winning approaches for different tasks and even different datasets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 It fixes the one-sided understanding that researchers would have from learning only one or a few empirical studies.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More than half of the results were reported by at least two sources. However, it is impossible to tell from the papers whether the numbers were </a:t>
            </a:r>
            <a:r>
              <a:rPr lang="en-US" altLang="zh-CN" sz="3200" dirty="0">
                <a:solidFill>
                  <a:srgbClr val="FF0000"/>
                </a:solidFill>
              </a:rPr>
              <a:t>reproduced/confirmed or just re-used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 previous work.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Inconsistent results were found on almost every task, caused by various settings of hyperparameters (e.g., model sizes, configurations) and reproductions.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literature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offered a set of integrated comparative results that would not be observed without such an effort. It covered both Transformer models and the emergent state space 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are suggested to report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baselines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properly, </a:t>
            </a:r>
            <a:r>
              <a:rPr lang="en-US" altLang="zh-CN" sz="3200" dirty="0">
                <a:solidFill>
                  <a:srgbClr val="FF0000"/>
                </a:solidFill>
              </a:rPr>
              <a:t>write clearly if the numbers in experimental results were re-used from prior work or reproduced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, and </a:t>
            </a:r>
            <a:r>
              <a:rPr lang="en-US" altLang="zh-CN" sz="3200" dirty="0">
                <a:solidFill>
                  <a:srgbClr val="FF0000"/>
                </a:solidFill>
              </a:rPr>
              <a:t>report and analyze any inconsistent results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 are identified compared with related studies.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in this field need public leaderboards.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think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about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metrics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leaderboards.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8161" y="6015125"/>
            <a:ext cx="1535970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 Transformers: A Survey (2022)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850203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Many research papers select their own </a:t>
            </a:r>
            <a:r>
              <a:rPr lang="en-US" altLang="zh-CN" sz="3200" dirty="0">
                <a:solidFill>
                  <a:srgbClr val="FF0000"/>
                </a:solidFill>
              </a:rPr>
              <a:t>benchmarks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to showcase the abilities of the proposed model.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is also coupled with different </a:t>
            </a:r>
            <a:r>
              <a:rPr lang="en-US" altLang="zh-CN" sz="3200" dirty="0">
                <a:solidFill>
                  <a:srgbClr val="FF0000"/>
                </a:solidFill>
              </a:rPr>
              <a:t>hyperparameter settings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like model sizes and configurations which can make it difficult to correctly attribute the reason for the performance gains.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“Moreover, some papers conflate this with </a:t>
            </a:r>
            <a:r>
              <a:rPr lang="en-US" altLang="zh-CN" sz="3200" dirty="0">
                <a:solidFill>
                  <a:srgbClr val="FF0000"/>
                </a:solidFill>
              </a:rPr>
              <a:t>pretraining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which makes it even harder to distinguish the relative performance of these different models.”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AFBB1-426D-CAA0-EDE4-93C7B28C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2308269"/>
            <a:ext cx="3555442" cy="6491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26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was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empirically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better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others, but research cannot ignore it: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good,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best.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multiple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papers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(instead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only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one)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understanding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characteristics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also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inspire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research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methods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Review?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Reading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Group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Discussion)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 are the </a:t>
            </a:r>
            <a:r>
              <a:rPr lang="en-US" altLang="zh-CN" sz="3200" dirty="0">
                <a:solidFill>
                  <a:srgbClr val="FF0000"/>
                </a:solidFill>
              </a:rPr>
              <a:t>state-of-the-art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efficient LMs?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 results reported and </a:t>
            </a:r>
            <a:r>
              <a:rPr lang="en-US" altLang="zh-CN" sz="3200" dirty="0">
                <a:solidFill>
                  <a:srgbClr val="FF0000"/>
                </a:solidFill>
              </a:rPr>
              <a:t>confirmed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multiple sources?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inconsistent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results, i.e., significantly different reported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 of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reported by different sources?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studies wanted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claim that theirs were the </a:t>
            </a:r>
            <a:r>
              <a:rPr lang="en-US" altLang="zh-CN" sz="3200" dirty="0">
                <a:solidFill>
                  <a:srgbClr val="FF0000"/>
                </a:solidFill>
              </a:rPr>
              <a:t>best solutions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when the papers were submitted or accepted. Are these claims correct?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BF709-550A-3EB5-82D6-3EBBA81C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5504516"/>
          </a:xfrm>
        </p:spPr>
        <p:txBody>
          <a:bodyPr/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Transformers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Sparse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[Child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Transformer-XL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[Dai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Kitaev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Longformer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Beltagy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[Wang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SwitchTransformer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Fedus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Charformer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[Tay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6383AE-17C4-C537-E4AB-6D3606BC8A39}"/>
              </a:ext>
            </a:extLst>
          </p:cNvPr>
          <p:cNvSpPr txBox="1">
            <a:spLocks/>
          </p:cNvSpPr>
          <p:nvPr/>
        </p:nvSpPr>
        <p:spPr bwMode="auto">
          <a:xfrm>
            <a:off x="8128000" y="2432842"/>
            <a:ext cx="7835834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(SSMs):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State-Space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Diagonal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[Gupta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S4: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Structured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sequence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S5: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Multi-input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Multi-output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[Smith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….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99" y="143698"/>
            <a:ext cx="14631460" cy="618302"/>
          </a:xfrm>
        </p:spPr>
        <p:txBody>
          <a:bodyPr/>
          <a:lstStyle/>
          <a:p>
            <a:r>
              <a:rPr lang="en-US" altLang="zh-CN" sz="4800" dirty="0"/>
              <a:t>Language</a:t>
            </a:r>
            <a:r>
              <a:rPr lang="zh-CN" altLang="en-US" sz="4800" dirty="0"/>
              <a:t> </a:t>
            </a:r>
            <a:r>
              <a:rPr lang="en-US" altLang="zh-CN" sz="4800" dirty="0"/>
              <a:t>Tasks,</a:t>
            </a:r>
            <a:r>
              <a:rPr lang="zh-CN" altLang="en-US" sz="4800" dirty="0"/>
              <a:t> </a:t>
            </a:r>
            <a:r>
              <a:rPr lang="en-US" altLang="zh-CN" sz="4800" dirty="0"/>
              <a:t>Datasets,</a:t>
            </a:r>
            <a:r>
              <a:rPr lang="zh-CN" altLang="en-US" sz="4800" dirty="0"/>
              <a:t> </a:t>
            </a:r>
            <a:r>
              <a:rPr lang="en-US" altLang="zh-CN" sz="4800" dirty="0"/>
              <a:t>Evaluation</a:t>
            </a:r>
            <a:r>
              <a:rPr lang="zh-CN" altLang="en-US" sz="4800" dirty="0"/>
              <a:t> </a:t>
            </a:r>
            <a:r>
              <a:rPr lang="en-US" altLang="zh-CN" sz="4800" dirty="0"/>
              <a:t>Metrics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52A26C-EA25-C35B-0B64-B01327BC6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07660"/>
              </p:ext>
            </p:extLst>
          </p:nvPr>
        </p:nvGraphicFramePr>
        <p:xfrm>
          <a:off x="292165" y="920209"/>
          <a:ext cx="15157494" cy="81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955">
                  <a:extLst>
                    <a:ext uri="{9D8B030D-6E8A-4147-A177-3AD203B41FA5}">
                      <a16:colId xmlns:a16="http://schemas.microsoft.com/office/drawing/2014/main" val="3012718148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41773458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6800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92842249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317085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27275198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332059207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3473293829"/>
                    </a:ext>
                  </a:extLst>
                </a:gridCol>
                <a:gridCol w="2449939">
                  <a:extLst>
                    <a:ext uri="{9D8B030D-6E8A-4147-A177-3AD203B41FA5}">
                      <a16:colId xmlns:a16="http://schemas.microsoft.com/office/drawing/2014/main" val="361373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Perplexity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ROUGE-L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Spearman’s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SC-P/SC-S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749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enwik8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99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84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TriviaQA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68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NQ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Summarization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69358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(NLU/NLI)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355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SST-2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012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MRPC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859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STS-B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008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QQP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71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59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40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7498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Long-range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arena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(LRA)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ListOps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274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1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5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41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Pathfinder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8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CF526FD-5BA2-B27C-9926-52C161DC8484}"/>
              </a:ext>
            </a:extLst>
          </p:cNvPr>
          <p:cNvSpPr/>
          <p:nvPr/>
        </p:nvSpPr>
        <p:spPr>
          <a:xfrm>
            <a:off x="8995585" y="7373256"/>
            <a:ext cx="6854015" cy="1148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evaluated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metrics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but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i="1" dirty="0">
                <a:solidFill>
                  <a:srgbClr val="FF0000"/>
                </a:solidFill>
                <a:latin typeface="Helvetica Neue"/>
                <a:cs typeface="Helvetica Neue"/>
              </a:rPr>
              <a:t>effectiveness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certain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level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7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Reducing time and/or memory complexity would inevitably sacrifice a bit non-efficiency performance like accuracy. </a:t>
            </a:r>
            <a:r>
              <a:rPr lang="en-US" altLang="zh-CN" sz="3200" dirty="0">
                <a:solidFill>
                  <a:srgbClr val="FF0000"/>
                </a:solidFill>
              </a:rPr>
              <a:t>When the complexities of a set of models were reduced to a certain level, one could claim that the model that achieved the highest accuracy would be the most efficient solution.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Past empirical studies </a:t>
            </a:r>
            <a:r>
              <a:rPr lang="en-US" altLang="zh-CN" sz="3200" dirty="0">
                <a:solidFill>
                  <a:srgbClr val="FF0000"/>
                </a:solidFill>
              </a:rPr>
              <a:t>unanimously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performed efficiency evaluation based on this hypothesis.</a:t>
            </a:r>
          </a:p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Comment: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pros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indirect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method?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17599</TotalTime>
  <Words>1363</Words>
  <Application>Microsoft Macintosh PowerPoint</Application>
  <PresentationFormat>Custom</PresentationFormat>
  <Paragraphs>202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Kaiti TC</vt:lpstr>
      <vt:lpstr>Arial</vt:lpstr>
      <vt:lpstr>Calibri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Efficient Transformers: A Survey (2022)</vt:lpstr>
      <vt:lpstr>On Evaluation</vt:lpstr>
      <vt:lpstr>Why Quantitative Review?</vt:lpstr>
      <vt:lpstr>Key Questions</vt:lpstr>
      <vt:lpstr>Efficient Language Model Architectures</vt:lpstr>
      <vt:lpstr>Language Tasks, Datasets, Evaluation Metrics</vt:lpstr>
      <vt:lpstr>Key Observations</vt:lpstr>
      <vt:lpstr>Let’s look at results on each task.</vt:lpstr>
      <vt:lpstr>Language Modeling – enwik8</vt:lpstr>
      <vt:lpstr>Language Modeling – wikitext</vt:lpstr>
      <vt:lpstr>Question Answering– TriviaQA</vt:lpstr>
      <vt:lpstr>Question Answering– NQ</vt:lpstr>
      <vt:lpstr>GLUE – MNLI (Multi-Genre Natural Language Inference)</vt:lpstr>
      <vt:lpstr>GLUE – QNLI (Question-answering Natural Language Inference)</vt:lpstr>
      <vt:lpstr>GLUE – COLA (Corpus of Linguistic Acceptability)  MCC: Matthew Correlation Coefficient</vt:lpstr>
      <vt:lpstr>LRA – ListOps</vt:lpstr>
      <vt:lpstr>LRA – ListOps (cont.)</vt:lpstr>
      <vt:lpstr>LRA – Text</vt:lpstr>
      <vt:lpstr>LRA – Retrieval</vt:lpstr>
      <vt:lpstr>Let’s summarize our observations.</vt:lpstr>
      <vt:lpstr>Key Observations</vt:lpstr>
      <vt:lpstr>Key Observations (cont.)</vt:lpstr>
      <vt:lpstr>Conclusions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2370</cp:revision>
  <cp:lastPrinted>2016-04-21T19:59:33Z</cp:lastPrinted>
  <dcterms:created xsi:type="dcterms:W3CDTF">2013-10-17T20:28:19Z</dcterms:created>
  <dcterms:modified xsi:type="dcterms:W3CDTF">2023-08-20T23:15:42Z</dcterms:modified>
</cp:coreProperties>
</file>